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91958D-AB97-434A-B713-6FB5F8A9FF9E}">
  <a:tblStyle styleId="{8291958D-AB97-434A-B713-6FB5F8A9FF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b425e7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b425e7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54083619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5408361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7bd8f77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7bd8f77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67bd8f7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67bd8f7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67bd8f77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67bd8f77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6c3263880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6c3263880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5408361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5408361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6c326388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6c326388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6c3263880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6c3263880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6c326388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6c32638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6c3263880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6c3263880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4ff18298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4ff18298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6c326388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6c326388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4ff18298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4ff18298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4ff18298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4ff18298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6c3263880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6c3263880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6c3263880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6c326388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6c326388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6c326388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6c3263880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6c326388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54083619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54083619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54083619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54083619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TJ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6c326388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6c326388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6c326388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6c326388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6c326388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6c326388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ff18298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ff18298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TJ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7bd8f7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67bd8f7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TJ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5408361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5408361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gradFill>
          <a:gsLst>
            <a:gs pos="0">
              <a:srgbClr val="3D4B4E"/>
            </a:gs>
            <a:gs pos="100000">
              <a:srgbClr val="040405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4084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SOPA Eastern Fall Sectional 20</a:t>
            </a:r>
            <a:r>
              <a:rPr lang="en"/>
              <a:t>21 </a:t>
            </a:r>
            <a:r>
              <a:rPr lang="en"/>
              <a:t> </a:t>
            </a:r>
            <a:r>
              <a:rPr lang="en" sz="5688"/>
              <a:t>Market Research Project</a:t>
            </a:r>
            <a:endParaRPr sz="5688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24"/>
            <a:ext cx="83070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Team E: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Cole, JC, Kurtis, Mark, Tommy, and TJ</a:t>
            </a:r>
            <a:endParaRPr sz="28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250" y="2903175"/>
            <a:ext cx="2305976" cy="230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Sampling Plan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was involved with our research?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Athletes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Athlete’s Family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Friends supporting the runners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Coaches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were they chosen: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Availability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Willingness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Enthusiasm</a:t>
            </a:r>
            <a:r>
              <a:rPr lang="en">
                <a:solidFill>
                  <a:schemeClr val="lt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6072800" y="2675350"/>
            <a:ext cx="13716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600" y="1542475"/>
            <a:ext cx="4850351" cy="35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3913165" y="535400"/>
            <a:ext cx="22287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Collection Methods - Focus Group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413500" y="1072606"/>
            <a:ext cx="80685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Focus Group Participants: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6 volunteers participated:</a:t>
            </a:r>
            <a:endParaRPr sz="22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4 education majors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1 nursing major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1 business major</a:t>
            </a:r>
            <a:endParaRPr sz="18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All six in bocce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825" y="1213800"/>
            <a:ext cx="38100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383328" y="515225"/>
            <a:ext cx="29346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Focus Group Cont.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22075" y="1048050"/>
            <a:ext cx="8520600" cy="3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Q. </a:t>
            </a:r>
            <a:r>
              <a:rPr i="1" lang="en">
                <a:solidFill>
                  <a:schemeClr val="lt1"/>
                </a:solidFill>
              </a:rPr>
              <a:t>What prompted you to volunteer?</a:t>
            </a:r>
            <a:endParaRPr i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Character U (2)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Sports team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Volunteer for the experience (2)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Q. </a:t>
            </a:r>
            <a:r>
              <a:rPr i="1" lang="en">
                <a:solidFill>
                  <a:schemeClr val="lt1"/>
                </a:solidFill>
              </a:rPr>
              <a:t>How many hours of training received for the volunteer role?</a:t>
            </a:r>
            <a:endParaRPr i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Bocce volunteer coordinator: ~2 hours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Other bocce volunteers: 5 - 15 minutes and a training video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Q. </a:t>
            </a:r>
            <a:r>
              <a:rPr i="1" lang="en">
                <a:solidFill>
                  <a:schemeClr val="lt1"/>
                </a:solidFill>
              </a:rPr>
              <a:t>Do volunteers require more training?</a:t>
            </a:r>
            <a:endParaRPr i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Don’t think there’s a need for more training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There are training events, but they did not attend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</a:pPr>
            <a:r>
              <a:rPr lang="en">
                <a:solidFill>
                  <a:schemeClr val="lt1"/>
                </a:solidFill>
              </a:rPr>
              <a:t>Learned the rules of bocce the day of!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/>
        </p:nvSpPr>
        <p:spPr>
          <a:xfrm>
            <a:off x="311703" y="515225"/>
            <a:ext cx="29862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Focus Group Cont.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Q. </a:t>
            </a:r>
            <a:r>
              <a:rPr i="1" lang="en">
                <a:solidFill>
                  <a:schemeClr val="lt1"/>
                </a:solidFill>
              </a:rPr>
              <a:t>W</a:t>
            </a:r>
            <a:r>
              <a:rPr i="1" lang="en">
                <a:solidFill>
                  <a:schemeClr val="lt1"/>
                </a:solidFill>
              </a:rPr>
              <a:t>as the variety of food for athletes sufficient?</a:t>
            </a:r>
            <a:endParaRPr i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The same food was offered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Not much variety or alternative options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Q. </a:t>
            </a:r>
            <a:r>
              <a:rPr i="1" lang="en">
                <a:solidFill>
                  <a:schemeClr val="lt1"/>
                </a:solidFill>
              </a:rPr>
              <a:t>How well were events organized?</a:t>
            </a:r>
            <a:endParaRPr i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Not that poorly planned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Higher ups had trouble communicating with each other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en">
                <a:solidFill>
                  <a:schemeClr val="lt1"/>
                </a:solidFill>
              </a:rPr>
              <a:t>Bocce was close in proximity, there were no problems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311703" y="515225"/>
            <a:ext cx="29862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Focus Group Cont.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8520600" cy="3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Q. </a:t>
            </a:r>
            <a:r>
              <a:rPr i="1" lang="en">
                <a:solidFill>
                  <a:schemeClr val="lt1"/>
                </a:solidFill>
              </a:rPr>
              <a:t>How likely are you to recommend volunteer opportunities to friends and family members? </a:t>
            </a:r>
            <a:endParaRPr i="1"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lphaUcPeriod"/>
            </a:pPr>
            <a:r>
              <a:rPr lang="en">
                <a:solidFill>
                  <a:schemeClr val="lt1"/>
                </a:solidFill>
              </a:rPr>
              <a:t>Everybody answered “Very Likely”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lphaUcPeriod"/>
            </a:pPr>
            <a:r>
              <a:rPr lang="en">
                <a:solidFill>
                  <a:schemeClr val="lt1"/>
                </a:solidFill>
              </a:rPr>
              <a:t>There were all returning volunteers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Q. </a:t>
            </a:r>
            <a:r>
              <a:rPr i="1" lang="en">
                <a:solidFill>
                  <a:schemeClr val="lt1"/>
                </a:solidFill>
              </a:rPr>
              <a:t>Was the event safe for COVID-19</a:t>
            </a:r>
            <a:r>
              <a:rPr i="1" lang="en">
                <a:solidFill>
                  <a:schemeClr val="lt1"/>
                </a:solidFill>
              </a:rPr>
              <a:t>?</a:t>
            </a:r>
            <a:endParaRPr i="1"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lphaUcPeriod"/>
            </a:pPr>
            <a:r>
              <a:rPr lang="en">
                <a:solidFill>
                  <a:schemeClr val="lt1"/>
                </a:solidFill>
              </a:rPr>
              <a:t>Bocce was very safe: masks on all the time, cleaned and sanitized balls in between sets, kicked balls back, no touching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lphaUcPeriod"/>
            </a:pPr>
            <a:r>
              <a:rPr lang="en">
                <a:solidFill>
                  <a:schemeClr val="lt1"/>
                </a:solidFill>
              </a:rPr>
              <a:t>Other sports also safe with social distancing and sanitization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Q. </a:t>
            </a:r>
            <a:r>
              <a:rPr i="1" lang="en">
                <a:solidFill>
                  <a:schemeClr val="lt1"/>
                </a:solidFill>
              </a:rPr>
              <a:t>Were there any surprises on the day of the event?</a:t>
            </a:r>
            <a:endParaRPr i="1"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lphaUcPeriod"/>
            </a:pPr>
            <a:r>
              <a:rPr lang="en">
                <a:solidFill>
                  <a:schemeClr val="lt1"/>
                </a:solidFill>
              </a:rPr>
              <a:t>Talent level of the athletes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lphaUcPeriod"/>
            </a:pPr>
            <a:r>
              <a:rPr lang="en">
                <a:solidFill>
                  <a:schemeClr val="lt1"/>
                </a:solidFill>
              </a:rPr>
              <a:t>Successful event compared to years past even with covid protocols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311703" y="515225"/>
            <a:ext cx="29862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Focus Group Cont.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Q. </a:t>
            </a:r>
            <a:r>
              <a:rPr i="1" lang="en">
                <a:solidFill>
                  <a:schemeClr val="lt1"/>
                </a:solidFill>
              </a:rPr>
              <a:t>Were there any challenges that may be important for future planning?</a:t>
            </a:r>
            <a:endParaRPr i="1"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lphaUcPeriod"/>
            </a:pPr>
            <a:r>
              <a:rPr lang="en">
                <a:solidFill>
                  <a:schemeClr val="lt1"/>
                </a:solidFill>
              </a:rPr>
              <a:t>More training for bocce referees (</a:t>
            </a:r>
            <a:r>
              <a:rPr lang="en">
                <a:solidFill>
                  <a:schemeClr val="lt1"/>
                </a:solidFill>
              </a:rPr>
              <a:t>occasionally</a:t>
            </a:r>
            <a:r>
              <a:rPr lang="en">
                <a:solidFill>
                  <a:schemeClr val="lt1"/>
                </a:solidFill>
              </a:rPr>
              <a:t> had to ask the coaches for assistance)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lphaUcPeriod"/>
            </a:pPr>
            <a:r>
              <a:rPr lang="en">
                <a:solidFill>
                  <a:schemeClr val="lt1"/>
                </a:solidFill>
              </a:rPr>
              <a:t>One was asked to go from bocce where she signed up to help flag football and medals which felt unorganized.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Q. </a:t>
            </a:r>
            <a:r>
              <a:rPr i="1" lang="en">
                <a:solidFill>
                  <a:schemeClr val="lt1"/>
                </a:solidFill>
              </a:rPr>
              <a:t>Were you given safety training regarding the health and well being of athletes in case of a medical problem?</a:t>
            </a:r>
            <a:endParaRPr i="1"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lphaUcPeriod"/>
            </a:pPr>
            <a:r>
              <a:rPr lang="en">
                <a:solidFill>
                  <a:schemeClr val="lt1"/>
                </a:solidFill>
              </a:rPr>
              <a:t>Everybody answered no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Q. </a:t>
            </a:r>
            <a:r>
              <a:rPr i="1" lang="en">
                <a:solidFill>
                  <a:schemeClr val="lt1"/>
                </a:solidFill>
              </a:rPr>
              <a:t>Would you volunteer for special olympics after graduation or in your </a:t>
            </a:r>
            <a:r>
              <a:rPr i="1" lang="en">
                <a:solidFill>
                  <a:schemeClr val="lt1"/>
                </a:solidFill>
              </a:rPr>
              <a:t>hometown</a:t>
            </a:r>
            <a:r>
              <a:rPr i="1" lang="en">
                <a:solidFill>
                  <a:schemeClr val="lt1"/>
                </a:solidFill>
              </a:rPr>
              <a:t>?</a:t>
            </a:r>
            <a:endParaRPr i="1"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lphaUcPeriod"/>
            </a:pPr>
            <a:r>
              <a:rPr lang="en">
                <a:solidFill>
                  <a:schemeClr val="lt1"/>
                </a:solidFill>
              </a:rPr>
              <a:t>Everybody claimed they definitely would if it was near them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>
            <a:off x="3885849" y="555175"/>
            <a:ext cx="16812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Collection Methods - Surveys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26549" r="57339" t="9608"/>
          <a:stretch/>
        </p:blipFill>
        <p:spPr>
          <a:xfrm rot="5400000">
            <a:off x="1661437" y="1449889"/>
            <a:ext cx="1769252" cy="446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4">
            <a:alphaModFix/>
          </a:blip>
          <a:srcRect b="0" l="4526" r="17152" t="0"/>
          <a:stretch/>
        </p:blipFill>
        <p:spPr>
          <a:xfrm>
            <a:off x="4748550" y="2569325"/>
            <a:ext cx="4188274" cy="240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 b="0" l="26095" r="30449" t="62808"/>
          <a:stretch/>
        </p:blipFill>
        <p:spPr>
          <a:xfrm>
            <a:off x="2341450" y="1034952"/>
            <a:ext cx="4560850" cy="17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>
            <a:off x="341956" y="3039525"/>
            <a:ext cx="28350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362125" y="1676900"/>
            <a:ext cx="28350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chemeClr val="lt1"/>
                </a:solidFill>
              </a:rPr>
              <a:t>Data Summarizations</a:t>
            </a:r>
            <a:endParaRPr sz="2820">
              <a:solidFill>
                <a:schemeClr val="lt1"/>
              </a:solidFill>
            </a:endParaRPr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000075"/>
            <a:ext cx="8520600" cy="3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3 statistically significant survey questions: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ATHLETES: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Was the scoring visible and fair?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SPECTATORS</a:t>
            </a:r>
            <a:r>
              <a:rPr lang="en" sz="2500">
                <a:solidFill>
                  <a:schemeClr val="lt1"/>
                </a:solidFill>
              </a:rPr>
              <a:t>: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Was everything easily accessible?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>
                <a:solidFill>
                  <a:schemeClr val="lt1"/>
                </a:solidFill>
              </a:rPr>
              <a:t>Was it easy to find parking?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513400" y="3459775"/>
            <a:ext cx="18870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513400" y="2262975"/>
            <a:ext cx="40587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513400" y="1091950"/>
            <a:ext cx="28350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chemeClr val="lt1"/>
                </a:solidFill>
              </a:rPr>
              <a:t>Data Analytics Methods</a:t>
            </a:r>
            <a:endParaRPr sz="2820">
              <a:solidFill>
                <a:schemeClr val="lt1"/>
              </a:solidFill>
            </a:endParaRPr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000075"/>
            <a:ext cx="8520600" cy="3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 u="sng">
                <a:solidFill>
                  <a:schemeClr val="lt1"/>
                </a:solidFill>
              </a:rPr>
              <a:t>Chi-Square Test</a:t>
            </a:r>
            <a:r>
              <a:rPr lang="en" sz="2500">
                <a:solidFill>
                  <a:schemeClr val="lt1"/>
                </a:solidFill>
              </a:rPr>
              <a:t>:</a:t>
            </a:r>
            <a:endParaRPr sz="25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Used to determine difference between groups</a:t>
            </a:r>
            <a:endParaRPr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Distribution of counts</a:t>
            </a:r>
            <a:endParaRPr sz="21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 u="sng">
                <a:solidFill>
                  <a:schemeClr val="lt1"/>
                </a:solidFill>
              </a:rPr>
              <a:t>Analysis of Variance Test</a:t>
            </a:r>
            <a:r>
              <a:rPr lang="en" sz="2500">
                <a:solidFill>
                  <a:schemeClr val="lt1"/>
                </a:solidFill>
              </a:rPr>
              <a:t>:</a:t>
            </a:r>
            <a:endParaRPr sz="25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Used to analyze differences among means</a:t>
            </a:r>
            <a:endParaRPr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Tukey Comparisons: find statistically similar groups</a:t>
            </a:r>
            <a:endParaRPr sz="21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" sz="2500" u="sng">
                <a:solidFill>
                  <a:schemeClr val="lt1"/>
                </a:solidFill>
              </a:rPr>
              <a:t>Boxplot</a:t>
            </a:r>
            <a:endParaRPr sz="2500" u="sng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Displays pertinent quartile percentages</a:t>
            </a:r>
            <a:endParaRPr sz="2100">
              <a:solidFill>
                <a:schemeClr val="lt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Displays 95% confidence interval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>
            <a:off x="311700" y="1152475"/>
            <a:ext cx="26634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813" y="163988"/>
            <a:ext cx="38100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621" y="2012046"/>
            <a:ext cx="5310375" cy="3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Athlete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GROUP x RULES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925" y="1808900"/>
            <a:ext cx="3492449" cy="10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6">
            <a:alphaModFix/>
          </a:blip>
          <a:srcRect b="21740" l="0" r="0" t="0"/>
          <a:stretch/>
        </p:blipFill>
        <p:spPr>
          <a:xfrm>
            <a:off x="791225" y="2970750"/>
            <a:ext cx="2299850" cy="19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294425" y="2682061"/>
            <a:ext cx="36993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294425" y="2201155"/>
            <a:ext cx="39327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294425" y="1711616"/>
            <a:ext cx="54975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294425" y="1224325"/>
            <a:ext cx="40107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chemeClr val="lt1"/>
                </a:solidFill>
              </a:rPr>
              <a:t>Table of Contents</a:t>
            </a:r>
            <a:endParaRPr sz="3220">
              <a:solidFill>
                <a:schemeClr val="lt1"/>
              </a:solidFill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en" sz="2700">
                <a:solidFill>
                  <a:schemeClr val="lt1"/>
                </a:solidFill>
              </a:rPr>
              <a:t>Research Objectives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en" sz="2700">
                <a:solidFill>
                  <a:schemeClr val="lt1"/>
                </a:solidFill>
              </a:rPr>
              <a:t>Research Design and Methods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en" sz="2700">
                <a:solidFill>
                  <a:schemeClr val="lt1"/>
                </a:solidFill>
              </a:rPr>
              <a:t>Data Summarization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en" sz="2700">
                <a:solidFill>
                  <a:schemeClr val="lt1"/>
                </a:solidFill>
              </a:rPr>
              <a:t>Recommendations</a:t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311700" y="1152475"/>
            <a:ext cx="26634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Athlete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GROUP x RULES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400" y="172900"/>
            <a:ext cx="4711275" cy="27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25" y="2109275"/>
            <a:ext cx="4773324" cy="28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311700" y="1152475"/>
            <a:ext cx="26634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Spectator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GROUP x ACCESS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999" y="122875"/>
            <a:ext cx="3645575" cy="21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146" y="1884513"/>
            <a:ext cx="5524849" cy="32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 rotWithShape="1">
          <a:blip r:embed="rId5">
            <a:alphaModFix/>
          </a:blip>
          <a:srcRect b="20948" l="0" r="0" t="0"/>
          <a:stretch/>
        </p:blipFill>
        <p:spPr>
          <a:xfrm>
            <a:off x="498900" y="2866975"/>
            <a:ext cx="2543800" cy="22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13" y="1754850"/>
            <a:ext cx="3500175" cy="11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311700" y="1152475"/>
            <a:ext cx="26634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Spectator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GROUP x ACCESS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445" y="141645"/>
            <a:ext cx="4758774" cy="28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50" y="2140620"/>
            <a:ext cx="4758774" cy="2806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311700" y="1152475"/>
            <a:ext cx="26634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Spectator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GROUP x PARK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250" y="174938"/>
            <a:ext cx="38100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171" y="1975571"/>
            <a:ext cx="5372226" cy="31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 rotWithShape="1">
          <a:blip r:embed="rId5">
            <a:alphaModFix/>
          </a:blip>
          <a:srcRect b="21135" l="0" r="0" t="0"/>
          <a:stretch/>
        </p:blipFill>
        <p:spPr>
          <a:xfrm>
            <a:off x="534225" y="2780250"/>
            <a:ext cx="2646950" cy="23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675" y="1667525"/>
            <a:ext cx="3501950" cy="11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/>
          <p:nvPr/>
        </p:nvSpPr>
        <p:spPr>
          <a:xfrm>
            <a:off x="3215625" y="2238950"/>
            <a:ext cx="441000" cy="2724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/>
          <p:nvPr/>
        </p:nvSpPr>
        <p:spPr>
          <a:xfrm>
            <a:off x="311700" y="1152475"/>
            <a:ext cx="26634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Spectator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GROUP x PARK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770" y="115720"/>
            <a:ext cx="4614726" cy="27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25" y="2172050"/>
            <a:ext cx="4749474" cy="28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311700" y="1152475"/>
            <a:ext cx="53562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Athlete </a:t>
            </a:r>
            <a:r>
              <a:rPr lang="en">
                <a:solidFill>
                  <a:schemeClr val="lt1"/>
                </a:solidFill>
              </a:rPr>
              <a:t>Recommendations to Increase Satisfaction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>
                <a:solidFill>
                  <a:schemeClr val="lt1"/>
                </a:solidFill>
              </a:rPr>
              <a:t>Based off Data collected from Athlete Surveys: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Improve clarity of rules procedures in these areas: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Flag football, bocce, c</a:t>
            </a:r>
            <a:r>
              <a:rPr lang="en">
                <a:solidFill>
                  <a:schemeClr val="lt1"/>
                </a:solidFill>
              </a:rPr>
              <a:t>ross country, </a:t>
            </a:r>
            <a:r>
              <a:rPr lang="en">
                <a:solidFill>
                  <a:schemeClr val="lt1"/>
                </a:solidFill>
              </a:rPr>
              <a:t>soccer, volleyball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Potential remedies: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Improve clarity of rules procedures in these areas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More training for volunteers in these sports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/>
          <p:nvPr/>
        </p:nvSpPr>
        <p:spPr>
          <a:xfrm>
            <a:off x="311700" y="1152475"/>
            <a:ext cx="53562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Spectator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Recommendations to Increase Satisfaction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>
                <a:solidFill>
                  <a:schemeClr val="lt1"/>
                </a:solidFill>
              </a:rPr>
              <a:t>Based off Data collected from Spectator Surveys: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Increase accessibility to these areas: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Cross country, bocce, flag football, soccer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 Improve parking procedures to these areas: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Volleyball and Cross Country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Potential remedies: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Implement a shuttle system to make things more accessible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New lots to park: Baseball field, behind maintenance, DUC, soccer fields, etc.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/>
          <p:nvPr/>
        </p:nvSpPr>
        <p:spPr>
          <a:xfrm>
            <a:off x="311700" y="1152475"/>
            <a:ext cx="70002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Volunteer </a:t>
            </a:r>
            <a:r>
              <a:rPr lang="en">
                <a:solidFill>
                  <a:schemeClr val="lt1"/>
                </a:solidFill>
              </a:rPr>
              <a:t>Recommendations to Increase Satisfaction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Based off the Focus Group of Six Special O Bocce Volunteers: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Mandatory orientation for refs- (All Six Volunteers)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Health and safety training in case an athlete goes down- (All Six Volunteers)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Better food variety for athletes- (Two Volunteers)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Retain athletic teams and character u participants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Training with in set up and organization of event (Five Volunteers)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Any questions?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2628125" y="3299025"/>
            <a:ext cx="42012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515325" y="3771250"/>
            <a:ext cx="24666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798525" y="7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solidFill>
                  <a:schemeClr val="lt1"/>
                </a:solidFill>
              </a:rPr>
              <a:t>Research </a:t>
            </a:r>
            <a:endParaRPr sz="402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solidFill>
                  <a:schemeClr val="lt1"/>
                </a:solidFill>
              </a:rPr>
              <a:t>Objectives:</a:t>
            </a:r>
            <a:endParaRPr sz="4020"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73175" y="2637886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To measure the attitudes and preferences of: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" sz="2500">
                <a:solidFill>
                  <a:schemeClr val="lt1"/>
                </a:solidFill>
              </a:rPr>
              <a:t>Special Olympic Athletes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" sz="2500">
                <a:solidFill>
                  <a:schemeClr val="lt1"/>
                </a:solidFill>
              </a:rPr>
              <a:t>Spectators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...</a:t>
            </a:r>
            <a:r>
              <a:rPr lang="en" sz="2500">
                <a:solidFill>
                  <a:schemeClr val="lt1"/>
                </a:solidFill>
              </a:rPr>
              <a:t>regarding the DeSales Eastern sectional event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14257" l="0" r="0" t="8510"/>
          <a:stretch/>
        </p:blipFill>
        <p:spPr>
          <a:xfrm>
            <a:off x="4163100" y="276625"/>
            <a:ext cx="4290980" cy="22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311700" y="1191936"/>
            <a:ext cx="40107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311700" y="2489725"/>
            <a:ext cx="40107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Collection Methods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Secondary Research</a:t>
            </a:r>
            <a:endParaRPr sz="2100"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SWOT Analysis</a:t>
            </a:r>
            <a:endParaRPr sz="1800"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Environmental Analysis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Primar</a:t>
            </a:r>
            <a:r>
              <a:rPr lang="en" sz="2100">
                <a:solidFill>
                  <a:schemeClr val="lt1"/>
                </a:solidFill>
              </a:rPr>
              <a:t>y Research</a:t>
            </a:r>
            <a:endParaRPr sz="2100"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Surveys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Direct Observation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Focus Group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5301888" y="1331052"/>
            <a:ext cx="21090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364461" y="1331052"/>
            <a:ext cx="21090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5" name="Google Shape;95;p17"/>
          <p:cNvGraphicFramePr/>
          <p:nvPr/>
        </p:nvGraphicFramePr>
        <p:xfrm>
          <a:off x="469125" y="130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{8291958D-AB97-434A-B713-6FB5F8A9FF9E}</a:tableStyleId>
              </a:tblPr>
              <a:tblGrid>
                <a:gridCol w="3805400"/>
                <a:gridCol w="3718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STRENGTHS</a:t>
                      </a:r>
                      <a:endParaRPr b="1" sz="18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WEAKNESSES</a:t>
                      </a:r>
                      <a:endParaRPr b="1" sz="18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Proxima Nova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Large volunteer network</a:t>
                      </a:r>
                      <a:endParaRPr sz="18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Proxima Nova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Established brand</a:t>
                      </a:r>
                      <a:endParaRPr sz="18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Proxima Nova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Program depth</a:t>
                      </a:r>
                      <a:endParaRPr sz="18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Proxima Nova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Lack of consistency across chapters</a:t>
                      </a:r>
                      <a:endParaRPr sz="18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Proxima Nova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Inconsistent volunteer training</a:t>
                      </a:r>
                      <a:endParaRPr sz="18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accent5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SWOT Analysis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800" y="3296800"/>
            <a:ext cx="2891426" cy="16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5301888" y="1331052"/>
            <a:ext cx="21090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1364461" y="1331052"/>
            <a:ext cx="21090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4" name="Google Shape;104;p18"/>
          <p:cNvGraphicFramePr/>
          <p:nvPr/>
        </p:nvGraphicFramePr>
        <p:xfrm>
          <a:off x="469125" y="130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{8291958D-AB97-434A-B713-6FB5F8A9FF9E}</a:tableStyleId>
              </a:tblPr>
              <a:tblGrid>
                <a:gridCol w="3768225"/>
                <a:gridCol w="4115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OPPORTUNITIES</a:t>
                      </a:r>
                      <a:endParaRPr b="1" sz="18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THREATS</a:t>
                      </a:r>
                      <a:endParaRPr b="1" sz="18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Proxima Nova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University partnerships</a:t>
                      </a:r>
                      <a:endParaRPr sz="18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Proxima Nova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Unified Sports program</a:t>
                      </a:r>
                      <a:endParaRPr sz="18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Proxima Nova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Competing programs</a:t>
                      </a:r>
                      <a:endParaRPr sz="18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Proxima Nova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Volunteer dependency &amp; retention</a:t>
                      </a:r>
                      <a:endParaRPr sz="180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SWOT Analysis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800" y="3296800"/>
            <a:ext cx="2891426" cy="16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3688550" y="515225"/>
            <a:ext cx="22725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Environmental Analysis - Market Size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573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The number of athletes that competed in (SOPA) increased by 9% from 2013 to 2018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This increase in market size helped guide us to our conclusions about potential </a:t>
            </a:r>
            <a:r>
              <a:rPr lang="en">
                <a:solidFill>
                  <a:schemeClr val="lt1"/>
                </a:solidFill>
              </a:rPr>
              <a:t>parking and accessibility challenges</a:t>
            </a:r>
            <a:r>
              <a:rPr lang="en">
                <a:solidFill>
                  <a:schemeClr val="lt1"/>
                </a:solidFill>
              </a:rPr>
              <a:t> that may be encountered in future years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There was a 20% increase in the number of </a:t>
            </a:r>
            <a:r>
              <a:rPr lang="en">
                <a:solidFill>
                  <a:schemeClr val="lt1"/>
                </a:solidFill>
              </a:rPr>
              <a:t>volunteers at Special Olympics events from 2013 to 2018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324" y="2902750"/>
            <a:ext cx="2965674" cy="22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325" y="662025"/>
            <a:ext cx="2965674" cy="22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3688550" y="515225"/>
            <a:ext cx="18498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51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Environmental Analysis - COVID-19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One of biggest </a:t>
            </a:r>
            <a:r>
              <a:rPr lang="en">
                <a:solidFill>
                  <a:schemeClr val="lt1"/>
                </a:solidFill>
              </a:rPr>
              <a:t>environmental</a:t>
            </a:r>
            <a:r>
              <a:rPr lang="en">
                <a:solidFill>
                  <a:schemeClr val="lt1"/>
                </a:solidFill>
              </a:rPr>
              <a:t> factors that influenced Special Olympics is COVID-19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The fear of contracting and spreading COVID-19 may have impacted the </a:t>
            </a:r>
            <a:r>
              <a:rPr lang="en">
                <a:solidFill>
                  <a:schemeClr val="lt1"/>
                </a:solidFill>
              </a:rPr>
              <a:t>participation</a:t>
            </a:r>
            <a:r>
              <a:rPr lang="en">
                <a:solidFill>
                  <a:schemeClr val="lt1"/>
                </a:solidFill>
              </a:rPr>
              <a:t> for the most recent Special Olympics event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Due to ongoing COVID-19 concerns, certain policies were implemented such as wearing masks indoors and sanitizing equipment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3930284" y="535400"/>
            <a:ext cx="2958000" cy="432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Collection Methods - LDR Observations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Positive feedback:</a:t>
            </a:r>
            <a:endParaRPr sz="20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COVID-19 regulations were very thorough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People were very happy to be back to DeSales!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Negative feedback:</a:t>
            </a:r>
            <a:endParaRPr sz="20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Bathrooms were not open initially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Spectators were upset that the starting line was far away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Athletes were confused by the course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Optimize volunteer time so shifts line up with race time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Some teams opposed being surveyed 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23494" l="28768" r="15468" t="15907"/>
          <a:stretch/>
        </p:blipFill>
        <p:spPr>
          <a:xfrm>
            <a:off x="6273050" y="1280825"/>
            <a:ext cx="2763374" cy="135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